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68" r:id="rId5"/>
    <p:sldId id="259" r:id="rId6"/>
    <p:sldId id="274" r:id="rId7"/>
    <p:sldId id="280" r:id="rId8"/>
    <p:sldId id="276" r:id="rId9"/>
    <p:sldId id="271" r:id="rId10"/>
    <p:sldId id="277" r:id="rId11"/>
    <p:sldId id="278" r:id="rId12"/>
    <p:sldId id="270" r:id="rId13"/>
    <p:sldId id="279" r:id="rId14"/>
    <p:sldId id="275" r:id="rId15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0" autoAdjust="0"/>
    <p:restoredTop sz="93036" autoAdjust="0"/>
  </p:normalViewPr>
  <p:slideViewPr>
    <p:cSldViewPr snapToGrid="0" snapToObjects="1">
      <p:cViewPr varScale="1">
        <p:scale>
          <a:sx n="89" d="100"/>
          <a:sy n="89" d="100"/>
        </p:scale>
        <p:origin x="528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/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F5E2A-5E4C-5E43-AB08-097FD50518F5}" type="datetimeFigureOut">
              <a:rPr lang="en-US"/>
              <a:pPr>
                <a:defRPr/>
              </a:pPr>
              <a:t>11/10/16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33BAE-FE7A-6245-9DF0-401436163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9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4EE53-F018-7841-8910-38CC75C4F363}" type="datetimeFigureOut">
              <a:rPr lang="en-US"/>
              <a:pPr>
                <a:defRPr/>
              </a:pPr>
              <a:t>11/10/16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2FAFF-CF5A-6340-89E9-8D567222F6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4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E768D-8B17-7A4A-A30B-0A5E2977B34F}" type="datetimeFigureOut">
              <a:rPr lang="en-US"/>
              <a:pPr>
                <a:defRPr/>
              </a:pPr>
              <a:t>11/10/16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B3454-307D-1D4D-AC81-38DA4150AB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79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01713" y="754063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56875" y="29940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E523E9-E942-BF49-A3C8-ACF04C1D3AA8}" type="datetimeFigureOut">
              <a:rPr lang="en-US"/>
              <a:pPr>
                <a:defRPr/>
              </a:pPr>
              <a:t>11/10/16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374A74-4B94-7B45-A3CD-77A0BC4A82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7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95E77C-B372-8F41-9933-267B8115F4AE}" type="datetimeFigureOut">
              <a:rPr lang="en-US"/>
              <a:pPr>
                <a:defRPr/>
              </a:pPr>
              <a:t>11/10/16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49174-A87D-0146-BC5C-2CCCE009C1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A827-4652-7140-BE91-4AED0CCD356C}" type="datetimeFigureOut">
              <a:rPr lang="en-US"/>
              <a:pPr>
                <a:defRPr/>
              </a:pPr>
              <a:t>11/10/16</a:t>
            </a:fld>
            <a:endParaRPr lang="en-US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309BA1-FCB6-8740-BEFC-13F118EF60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78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E810D-6078-EC48-9B36-B5E0373B08D7}" type="datetimeFigureOut">
              <a:rPr lang="en-US"/>
              <a:pPr>
                <a:defRPr/>
              </a:pPr>
              <a:t>11/10/16</a:t>
            </a:fld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648131-2D92-9C42-84FF-5C0BE423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6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990B5-1E1D-9344-81E5-4653ECB1CA82}" type="datetimeFigureOut">
              <a:rPr lang="en-US"/>
              <a:pPr>
                <a:defRPr/>
              </a:pPr>
              <a:t>11/10/16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4C95E7-1611-A142-9D67-79445C849E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9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FAA797-5375-334B-9574-E9FF358F4079}" type="datetimeFigureOut">
              <a:rPr lang="en-US"/>
              <a:pPr>
                <a:defRPr/>
              </a:pPr>
              <a:t>11/10/16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6BC026-F3FD-E34E-9955-3F99958706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53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LightingOverlay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Droplets-HD-Content-R1d.png" descr="Droplets-HD-Content-R1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491391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95016F-363B-CB40-9E81-401444AAEAEF}" type="datetimeFigureOut">
              <a:rPr lang="en-US"/>
              <a:pPr>
                <a:defRPr/>
              </a:pPr>
              <a:t>11/10/16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31DCD-42C8-0F4D-B883-58CBD8AF9E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7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EE6B4-4CDC-D644-9D3D-ADEAA3BECBC9}" type="datetimeFigureOut">
              <a:rPr lang="en-US"/>
              <a:pPr>
                <a:defRPr/>
              </a:pPr>
              <a:t>11/10/16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28FB0-E07E-8D41-8D2A-073AD23BAF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7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1FAF8-4847-4045-BBD7-10378CC2B1C0}" type="datetimeFigureOut">
              <a:rPr lang="en-US"/>
              <a:pPr>
                <a:defRPr/>
              </a:pPr>
              <a:t>11/10/16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B4749-4BB8-D448-887B-840034224F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2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1BA9F-8613-634C-818D-65C35884B1B5}" type="datetimeFigureOut">
              <a:rPr lang="en-US"/>
              <a:pPr>
                <a:defRPr/>
              </a:pPr>
              <a:t>11/10/16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B0F92-B0A0-1647-8207-4601B3E9AB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79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F4332C-6231-5643-AC4B-05518DA34F3D}" type="datetimeFigureOut">
              <a:rPr lang="en-US"/>
              <a:pPr>
                <a:defRPr/>
              </a:pPr>
              <a:t>11/10/16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B2AEE-772F-2B4C-AEBB-9F11D43CEA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0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9695C-F129-B24E-9092-DB037543B89A}" type="datetimeFigureOut">
              <a:rPr lang="en-US"/>
              <a:pPr>
                <a:defRPr/>
              </a:pPr>
              <a:t>11/10/16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AEF38-8E29-994E-ADEF-070553831B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3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248AA-3848-6F40-96DE-BF1AB81078D0}" type="datetimeFigureOut">
              <a:rPr lang="en-US"/>
              <a:pPr>
                <a:defRPr/>
              </a:pPr>
              <a:t>11/10/16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6EF90-86B8-944F-B20B-F2217FFCEB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6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058CE9-814E-D14B-9AC7-603620E1544C}" type="datetimeFigureOut">
              <a:rPr lang="en-US"/>
              <a:pPr>
                <a:defRPr/>
              </a:pPr>
              <a:t>11/10/16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BB3A34-EE78-A746-A5FE-3CC55BEEE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9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B8B8B8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366963"/>
            <a:ext cx="10363200" cy="3424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8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498491A3-4550-DA47-9306-7A0AD2D02666}" type="datetimeFigureOut">
              <a:rPr lang="en-US"/>
              <a:pPr>
                <a:defRPr/>
              </a:pPr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5883275"/>
            <a:ext cx="66722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3" y="5883275"/>
            <a:ext cx="7635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703A28C-EFEB-6943-8CB8-F2E586D295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 cap="all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charset="0"/>
        <a:buChar char="•"/>
        <a:defRPr kern="1200" cap="all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charset="0"/>
        <a:buChar char="•"/>
        <a:defRPr sz="1600" kern="1200" cap="all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charset="0"/>
        <a:buChar char="•"/>
        <a:defRPr sz="1400" kern="1200" cap="all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charset="0"/>
        <a:buChar char="•"/>
        <a:defRPr sz="1400" kern="1200" cap="all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6.jpeg"/><Relationship Id="rId5" Type="http://schemas.openxmlformats.org/officeDocument/2006/relationships/image" Target="../media/image12.jpeg"/><Relationship Id="rId6" Type="http://schemas.openxmlformats.org/officeDocument/2006/relationships/image" Target="../media/image17.png"/><Relationship Id="rId7" Type="http://schemas.openxmlformats.org/officeDocument/2006/relationships/image" Target="../media/image11.jpeg"/><Relationship Id="rId8" Type="http://schemas.openxmlformats.org/officeDocument/2006/relationships/image" Target="../media/image15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1317625" y="993775"/>
            <a:ext cx="9556750" cy="4246563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600" b="1" cap="none" dirty="0" smtClean="0">
                <a:solidFill>
                  <a:srgbClr val="0B5484"/>
                </a:solidFill>
                <a:latin typeface="Calibri" charset="0"/>
                <a:ea typeface="Calibri" charset="0"/>
                <a:cs typeface="Calibri" charset="0"/>
              </a:rPr>
              <a:t>CHALLENGE 6 </a:t>
            </a:r>
            <a:r>
              <a:rPr lang="en-US" altLang="en-US" sz="3600" cap="none" dirty="0">
                <a:solidFill>
                  <a:srgbClr val="3E5C83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altLang="en-US" sz="3600" cap="none" dirty="0">
                <a:solidFill>
                  <a:srgbClr val="3E5C83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altLang="en-US" sz="4400" b="1" cap="none" dirty="0">
                <a:solidFill>
                  <a:srgbClr val="0B5484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altLang="en-US" sz="4400" b="1" cap="none" dirty="0">
                <a:solidFill>
                  <a:srgbClr val="0B548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altLang="en-US" sz="4400" b="1" cap="none" dirty="0">
                <a:solidFill>
                  <a:srgbClr val="0B548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sz="4400" b="1" cap="none" dirty="0" smtClean="0">
                <a:solidFill>
                  <a:srgbClr val="0B5484"/>
                </a:solidFill>
                <a:latin typeface="Calibri" charset="0"/>
                <a:ea typeface="Calibri" charset="0"/>
                <a:cs typeface="Calibri" charset="0"/>
              </a:rPr>
              <a:t>Find the Device</a:t>
            </a:r>
            <a:r>
              <a:rPr lang="en-US" altLang="en-US" sz="3900" cap="none" dirty="0"/>
              <a:t/>
            </a:r>
            <a:br>
              <a:rPr lang="en-US" altLang="en-US" sz="3900" cap="none" dirty="0"/>
            </a:br>
            <a:r>
              <a:rPr lang="en-US" altLang="en-US" sz="3900" cap="none" dirty="0">
                <a:solidFill>
                  <a:srgbClr val="0B5484"/>
                </a:solidFill>
              </a:rPr>
              <a:t/>
            </a:r>
            <a:br>
              <a:rPr lang="en-US" altLang="en-US" sz="3900" cap="none" dirty="0">
                <a:solidFill>
                  <a:srgbClr val="0B5484"/>
                </a:solidFill>
              </a:rPr>
            </a:br>
            <a:r>
              <a:rPr lang="en-US" altLang="en-US" sz="3900" cap="none" dirty="0"/>
              <a:t/>
            </a:r>
            <a:br>
              <a:rPr lang="en-US" altLang="en-US" sz="3900" cap="none" dirty="0"/>
            </a:br>
            <a:endParaRPr lang="en-US" altLang="en-US" sz="39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3" y="4786313"/>
            <a:ext cx="8689975" cy="909637"/>
          </a:xfrm>
        </p:spPr>
        <p:txBody>
          <a:bodyPr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Group 3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800" dirty="0" err="1" smtClean="0">
                <a:solidFill>
                  <a:schemeClr val="tx1"/>
                </a:solidFill>
              </a:rPr>
              <a:t>Aoshuang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wang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</a:rPr>
              <a:t>lan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yao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</a:rPr>
              <a:t>yixuan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huang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</a:rPr>
              <a:t>lan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luo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title" idx="4294967295"/>
          </p:nvPr>
        </p:nvSpPr>
        <p:spPr>
          <a:xfrm>
            <a:off x="7798634" y="2312707"/>
            <a:ext cx="3010943" cy="118891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IOS Application</a:t>
            </a:r>
          </a:p>
        </p:txBody>
      </p:sp>
      <p:pic>
        <p:nvPicPr>
          <p:cNvPr id="207" name="屏幕快照 2016-11-10 下午2.56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5975" y="0"/>
            <a:ext cx="3752319" cy="685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916149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1530149" y="1729105"/>
            <a:ext cx="4000551" cy="267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z="2400" dirty="0"/>
              <a:t>Function:</a:t>
            </a:r>
          </a:p>
          <a:p>
            <a:endParaRPr sz="2400" dirty="0"/>
          </a:p>
          <a:p>
            <a:pPr marL="240631" indent="-240631">
              <a:buSzPct val="100000"/>
              <a:buChar char="•"/>
            </a:pPr>
            <a:r>
              <a:rPr sz="2400" dirty="0"/>
              <a:t>Movement tracking</a:t>
            </a:r>
          </a:p>
          <a:p>
            <a:pPr marL="240631" indent="-240631">
              <a:buSzPct val="100000"/>
              <a:buChar char="•"/>
            </a:pPr>
            <a:endParaRPr sz="2400" dirty="0"/>
          </a:p>
          <a:p>
            <a:pPr marL="240631" indent="-240631">
              <a:buSzPct val="100000"/>
              <a:buChar char="•"/>
            </a:pPr>
            <a:r>
              <a:rPr sz="2400" dirty="0"/>
              <a:t>Graphic display in 2D</a:t>
            </a:r>
          </a:p>
          <a:p>
            <a:pPr marL="240631" indent="-240631">
              <a:buSzPct val="100000"/>
              <a:buChar char="•"/>
            </a:pPr>
            <a:endParaRPr sz="2400" dirty="0"/>
          </a:p>
          <a:p>
            <a:pPr marL="240631" indent="-240631">
              <a:buSzPct val="100000"/>
              <a:buChar char="•"/>
            </a:pPr>
            <a:r>
              <a:rPr sz="2400" dirty="0"/>
              <a:t>Error Detection</a:t>
            </a:r>
          </a:p>
        </p:txBody>
      </p:sp>
      <p:sp>
        <p:nvSpPr>
          <p:cNvPr id="210" name="Shape 210"/>
          <p:cNvSpPr/>
          <p:nvPr/>
        </p:nvSpPr>
        <p:spPr>
          <a:xfrm>
            <a:off x="6066745" y="1897635"/>
            <a:ext cx="4463977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400" dirty="0"/>
              <a:t>Library:</a:t>
            </a:r>
          </a:p>
          <a:p>
            <a:endParaRPr sz="2400" dirty="0"/>
          </a:p>
          <a:p>
            <a:pPr marL="124771" indent="-124771">
              <a:buSzPct val="100000"/>
              <a:buChar char="•"/>
            </a:pPr>
            <a:r>
              <a:rPr sz="2400" dirty="0"/>
              <a:t>socket.io-client-swift: </a:t>
            </a:r>
          </a:p>
          <a:p>
            <a:endParaRPr sz="2400" dirty="0"/>
          </a:p>
          <a:p>
            <a:pPr lvl="1" indent="228600"/>
            <a:r>
              <a:rPr sz="2400" dirty="0"/>
              <a:t>Socket.IO-client for iOS/OS X</a:t>
            </a:r>
          </a:p>
        </p:txBody>
      </p:sp>
    </p:spTree>
    <p:extLst>
      <p:ext uri="{BB962C8B-B14F-4D97-AF65-F5344CB8AC3E}">
        <p14:creationId xmlns:p14="http://schemas.microsoft.com/office/powerpoint/2010/main" val="1645292507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212725"/>
            <a:ext cx="10363200" cy="87153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rPr>
              <a:t>Design Details</a:t>
            </a:r>
            <a:endParaRPr lang="en-US" dirty="0">
              <a:solidFill>
                <a:schemeClr val="tx2"/>
              </a:solidFill>
              <a:latin typeface="+mn-lt"/>
              <a:ea typeface="Calibri" charset="0"/>
              <a:cs typeface="Calibri" charset="0"/>
            </a:endParaRPr>
          </a:p>
        </p:txBody>
      </p:sp>
      <p:sp>
        <p:nvSpPr>
          <p:cNvPr id="25602" name="TextBox 4"/>
          <p:cNvSpPr txBox="1">
            <a:spLocks noChangeArrowheads="1"/>
          </p:cNvSpPr>
          <p:nvPr/>
        </p:nvSpPr>
        <p:spPr bwMode="auto">
          <a:xfrm>
            <a:off x="1066800" y="1473200"/>
            <a:ext cx="10058400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Tw Cen MT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Tw Cen MT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Tw Cen MT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800" b="1"/>
              <a:t>Remote access control Method:</a:t>
            </a:r>
            <a:endParaRPr lang="en-US" altLang="en-US" sz="18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altLang="zh-CN" sz="2400"/>
              <a:t>DDNS : </a:t>
            </a:r>
            <a:r>
              <a:rPr lang="en-US" altLang="en-US" sz="2400"/>
              <a:t>No-ip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z="24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z="24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8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8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8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8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800" b="1"/>
          </a:p>
        </p:txBody>
      </p:sp>
      <p:pic>
        <p:nvPicPr>
          <p:cNvPr id="2560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06663"/>
            <a:ext cx="10058400" cy="350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212725"/>
            <a:ext cx="10363200" cy="87153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rPr>
              <a:t>Design Details</a:t>
            </a:r>
            <a:endParaRPr lang="en-US" dirty="0">
              <a:solidFill>
                <a:schemeClr val="tx2"/>
              </a:solidFill>
              <a:latin typeface="+mn-lt"/>
              <a:ea typeface="Calibri" charset="0"/>
              <a:cs typeface="Calibri" charset="0"/>
            </a:endParaRPr>
          </a:p>
        </p:txBody>
      </p:sp>
      <p:sp>
        <p:nvSpPr>
          <p:cNvPr id="30723" name="TextBox 4"/>
          <p:cNvSpPr txBox="1">
            <a:spLocks noChangeArrowheads="1"/>
          </p:cNvSpPr>
          <p:nvPr/>
        </p:nvSpPr>
        <p:spPr bwMode="auto">
          <a:xfrm>
            <a:off x="1066800" y="1473200"/>
            <a:ext cx="1005840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Tw Cen MT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Tw Cen MT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Tw Cen MT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800" b="1"/>
              <a:t>Remote access control:</a:t>
            </a:r>
            <a:endParaRPr lang="en-US" altLang="en-US" sz="18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altLang="en-US" sz="2400"/>
              <a:t>Port Forwarding: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z="24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z="24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8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8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8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800" b="1"/>
          </a:p>
        </p:txBody>
      </p:sp>
      <p:pic>
        <p:nvPicPr>
          <p:cNvPr id="3072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2381250"/>
            <a:ext cx="843280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98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19125"/>
            <a:ext cx="10363200" cy="609600"/>
          </a:xfrm>
        </p:spPr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71575" y="1785937"/>
            <a:ext cx="827246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Reboot the Raspberry 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The accuracy of measurement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Jump issue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Influence from surrounding.(WIFI , power band , laptop, etc.)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760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914400" y="611188"/>
            <a:ext cx="10363200" cy="16033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" name="图片 4" descr="50x50.jp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440" y="645614"/>
            <a:ext cx="1617696" cy="1617696"/>
          </a:xfrm>
          <a:prstGeom prst="rect">
            <a:avLst/>
          </a:prstGeom>
        </p:spPr>
      </p:pic>
      <p:pic>
        <p:nvPicPr>
          <p:cNvPr id="15" name="Picture Placeholder 14" descr="20150929_020111064_iOS (2)"/>
          <p:cNvPicPr>
            <a:picLocks noGrp="1" noChangeAspect="1"/>
          </p:cNvPicPr>
          <p:nvPr>
            <p:ph type="pic" idx="22"/>
          </p:nvPr>
        </p:nvPicPr>
        <p:blipFill>
          <a:blip r:embed="rId3"/>
          <a:stretch>
            <a:fillRect/>
          </a:stretch>
        </p:blipFill>
        <p:spPr>
          <a:xfrm>
            <a:off x="5583555" y="609600"/>
            <a:ext cx="1334947" cy="1653710"/>
          </a:xfrm>
          <a:prstGeom prst="rect">
            <a:avLst/>
          </a:prstGeom>
        </p:spPr>
      </p:pic>
      <p:pic>
        <p:nvPicPr>
          <p:cNvPr id="20484" name="Shape 91" descr="1473187850_200.png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624" y="608013"/>
            <a:ext cx="1247951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" name="Content Placeholder 23"/>
          <p:cNvGraphicFramePr>
            <a:graphicFrameLocks noGrp="1"/>
          </p:cNvGraphicFramePr>
          <p:nvPr>
            <p:ph idx="1"/>
          </p:nvPr>
        </p:nvGraphicFramePr>
        <p:xfrm>
          <a:off x="1760538" y="2405063"/>
          <a:ext cx="8921750" cy="4008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350"/>
                <a:gridCol w="1784350"/>
                <a:gridCol w="1784350"/>
                <a:gridCol w="1784350"/>
                <a:gridCol w="1784350"/>
              </a:tblGrid>
              <a:tr h="44727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Lan Yao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Aoshuang Wang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Yixuan Huang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Lan Luo</a:t>
                      </a:r>
                      <a:endParaRPr lang="en-US" sz="1800" dirty="0"/>
                    </a:p>
                  </a:txBody>
                  <a:tcPr marT="45716" marB="45716"/>
                </a:tc>
              </a:tr>
              <a:tr h="44863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</a:t>
                      </a:r>
                      <a:r>
                        <a:rPr lang="en-US" sz="1800" baseline="0" dirty="0" smtClean="0"/>
                        <a:t> 1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</a:tr>
              <a:tr h="4438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 2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</a:tr>
              <a:tr h="44523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</a:t>
                      </a:r>
                      <a:r>
                        <a:rPr lang="en-US" sz="1800" baseline="0" dirty="0" smtClean="0"/>
                        <a:t> 3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</a:tr>
              <a:tr h="4445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</a:t>
                      </a:r>
                      <a:r>
                        <a:rPr lang="en-US" sz="1800" baseline="0" dirty="0" smtClean="0"/>
                        <a:t> 4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</a:tr>
              <a:tr h="44523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 5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</a:tr>
              <a:tr h="4438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 6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</a:tr>
              <a:tr h="44523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</a:t>
                      </a:r>
                      <a:r>
                        <a:rPr lang="en-US" sz="1800" baseline="0" dirty="0" smtClean="0"/>
                        <a:t> 7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</a:tr>
              <a:tr h="4445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</a:t>
                      </a:r>
                      <a:r>
                        <a:rPr lang="en-US" sz="1800" baseline="0" dirty="0" smtClean="0"/>
                        <a:t> 8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</a:tr>
            </a:tbl>
          </a:graphicData>
        </a:graphic>
      </p:graphicFrame>
      <p:pic>
        <p:nvPicPr>
          <p:cNvPr id="20547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t="4192" r="-1031"/>
          <a:stretch>
            <a:fillRect/>
          </a:stretch>
        </p:blipFill>
        <p:spPr bwMode="auto">
          <a:xfrm>
            <a:off x="7377113" y="596900"/>
            <a:ext cx="12319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7571881"/>
              </p:ext>
            </p:extLst>
          </p:nvPr>
        </p:nvGraphicFramePr>
        <p:xfrm>
          <a:off x="508000" y="2644775"/>
          <a:ext cx="11099801" cy="3540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204"/>
                <a:gridCol w="2807594"/>
                <a:gridCol w="2681049"/>
                <a:gridCol w="2797616"/>
                <a:gridCol w="2603338"/>
              </a:tblGrid>
              <a:tr h="77284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Lan</a:t>
                      </a:r>
                      <a:r>
                        <a:rPr lang="en-US" sz="2800" baseline="0" dirty="0" smtClean="0"/>
                        <a:t> Yao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Aoshuang</a:t>
                      </a:r>
                      <a:r>
                        <a:rPr lang="en-US" sz="2800" baseline="0" dirty="0" smtClean="0"/>
                        <a:t> Wang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Yixuan</a:t>
                      </a:r>
                      <a:r>
                        <a:rPr lang="en-US" sz="2800" dirty="0" smtClean="0"/>
                        <a:t> Huang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Lan </a:t>
                      </a:r>
                      <a:r>
                        <a:rPr lang="en-US" sz="2800" dirty="0" err="1" smtClean="0"/>
                        <a:t>Luo</a:t>
                      </a:r>
                    </a:p>
                  </a:txBody>
                  <a:tcPr marT="45728" marB="45728"/>
                </a:tc>
              </a:tr>
              <a:tr h="2767280">
                <a:tc>
                  <a:txBody>
                    <a:bodyPr/>
                    <a:lstStyle/>
                    <a:p>
                      <a:endParaRPr lang="en-US" sz="3600" baseline="0" dirty="0" smtClean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Arial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Program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Writing </a:t>
                      </a:r>
                    </a:p>
                    <a:p>
                      <a:pPr marL="342900" indent="-342900" algn="l">
                        <a:lnSpc>
                          <a:spcPct val="100000"/>
                        </a:lnSpc>
                        <a:buFont typeface="Arial" charset="0"/>
                        <a:buChar char="•"/>
                      </a:pP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Webpage Control</a:t>
                      </a:r>
                    </a:p>
                    <a:p>
                      <a:pPr marL="571500" indent="-57150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endParaRPr lang="en-US" sz="2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571500" indent="-57150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endParaRPr lang="en-US" sz="24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Program Writing </a:t>
                      </a: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Webpage Control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2400" dirty="0" smtClean="0"/>
                        <a:t>Webpage Design</a:t>
                      </a:r>
                      <a:endParaRPr lang="en-US" sz="2400" baseline="0" dirty="0" smtClean="0"/>
                    </a:p>
                    <a:p>
                      <a:pPr marL="342900" indent="-34290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2400" baseline="0" dirty="0" smtClean="0"/>
                        <a:t>Remote Access 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2400" baseline="0" dirty="0" smtClean="0"/>
                        <a:t>Remote Access</a:t>
                      </a:r>
                    </a:p>
                    <a:p>
                      <a:pPr marL="342900" indent="-34290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2400" baseline="0" dirty="0" smtClean="0"/>
                        <a:t>IOS App Design &amp; Control</a:t>
                      </a:r>
                    </a:p>
                  </a:txBody>
                  <a:tcPr marT="45728" marB="45728"/>
                </a:tc>
              </a:tr>
            </a:tbl>
          </a:graphicData>
        </a:graphic>
      </p:graphicFrame>
      <p:pic>
        <p:nvPicPr>
          <p:cNvPr id="21525" name="图片 4" descr="50x50.jpg"/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8" y="669925"/>
            <a:ext cx="1571625" cy="1570038"/>
          </a:xfrm>
        </p:spPr>
      </p:pic>
      <p:pic>
        <p:nvPicPr>
          <p:cNvPr id="15" name="Picture Placeholder 14" descr="20150929_020111064_iOS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373" y="638640"/>
            <a:ext cx="1272410" cy="1576240"/>
          </a:xfrm>
          <a:prstGeom prst="rect">
            <a:avLst/>
          </a:prstGeom>
          <a:noFill/>
          <a:ln w="82550" cap="sq">
            <a:solidFill>
              <a:srgbClr val="EAEAEA"/>
            </a:solidFill>
            <a:miter lim="800000"/>
            <a:headEnd/>
            <a:tailEnd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1527" name="Shape 91" descr="1473187850_200.png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700" y="685800"/>
            <a:ext cx="1176338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t="4192" r="-1031"/>
          <a:stretch>
            <a:fillRect/>
          </a:stretch>
        </p:blipFill>
        <p:spPr bwMode="auto">
          <a:xfrm>
            <a:off x="7010400" y="638175"/>
            <a:ext cx="12319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1358900"/>
            <a:ext cx="2654300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38" y="4289425"/>
            <a:ext cx="2335212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Box 10"/>
          <p:cNvSpPr txBox="1">
            <a:spLocks noChangeArrowheads="1"/>
          </p:cNvSpPr>
          <p:nvPr/>
        </p:nvSpPr>
        <p:spPr bwMode="auto">
          <a:xfrm>
            <a:off x="5316538" y="411163"/>
            <a:ext cx="1560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Tw Cen MT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Tw Cen MT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Tw Cen MT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600">
                <a:solidFill>
                  <a:schemeClr val="tx2"/>
                </a:solidFill>
              </a:rPr>
              <a:t>Devices</a:t>
            </a:r>
          </a:p>
        </p:txBody>
      </p:sp>
      <p:sp>
        <p:nvSpPr>
          <p:cNvPr id="22532" name="TextBox 11"/>
          <p:cNvSpPr txBox="1">
            <a:spLocks noChangeArrowheads="1"/>
          </p:cNvSpPr>
          <p:nvPr/>
        </p:nvSpPr>
        <p:spPr bwMode="auto">
          <a:xfrm>
            <a:off x="9159875" y="3794125"/>
            <a:ext cx="1365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Tw Cen MT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Tw Cen MT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Tw Cen MT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 Router XBee</a:t>
            </a:r>
          </a:p>
        </p:txBody>
      </p:sp>
      <p:sp>
        <p:nvSpPr>
          <p:cNvPr id="22533" name="TextBox 12"/>
          <p:cNvSpPr txBox="1">
            <a:spLocks noChangeArrowheads="1"/>
          </p:cNvSpPr>
          <p:nvPr/>
        </p:nvSpPr>
        <p:spPr bwMode="auto">
          <a:xfrm>
            <a:off x="1098550" y="3919538"/>
            <a:ext cx="1363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Tw Cen MT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Tw Cen MT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Tw Cen MT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Raspberry Pi</a:t>
            </a:r>
          </a:p>
        </p:txBody>
      </p:sp>
      <p:sp>
        <p:nvSpPr>
          <p:cNvPr id="22534" name="TextBox 13"/>
          <p:cNvSpPr txBox="1">
            <a:spLocks noChangeArrowheads="1"/>
          </p:cNvSpPr>
          <p:nvPr/>
        </p:nvSpPr>
        <p:spPr bwMode="auto">
          <a:xfrm>
            <a:off x="6318250" y="6243638"/>
            <a:ext cx="18303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Tw Cen MT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Tw Cen MT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Tw Cen MT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Coordinator XBee</a:t>
            </a:r>
          </a:p>
        </p:txBody>
      </p:sp>
      <p:pic>
        <p:nvPicPr>
          <p:cNvPr id="22535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8" y="4229100"/>
            <a:ext cx="2384425" cy="197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6" name="TextBox 2"/>
          <p:cNvSpPr txBox="1">
            <a:spLocks noChangeArrowheads="1"/>
          </p:cNvSpPr>
          <p:nvPr/>
        </p:nvSpPr>
        <p:spPr bwMode="auto">
          <a:xfrm>
            <a:off x="3863975" y="6243638"/>
            <a:ext cx="763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Tw Cen MT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Tw Cen MT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Tw Cen MT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Router</a:t>
            </a:r>
          </a:p>
        </p:txBody>
      </p:sp>
      <p:pic>
        <p:nvPicPr>
          <p:cNvPr id="22537" name="Picture 14" descr="C:\Users\HL\Downloads\Laptop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1495425"/>
            <a:ext cx="2592388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8" name="TextBox 15"/>
          <p:cNvSpPr txBox="1">
            <a:spLocks noChangeArrowheads="1"/>
          </p:cNvSpPr>
          <p:nvPr/>
        </p:nvSpPr>
        <p:spPr bwMode="auto">
          <a:xfrm>
            <a:off x="4745038" y="3551238"/>
            <a:ext cx="830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Tw Cen MT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Tw Cen MT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Tw Cen MT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Laptop</a:t>
            </a:r>
          </a:p>
        </p:txBody>
      </p:sp>
      <p:pic>
        <p:nvPicPr>
          <p:cNvPr id="22539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1358900"/>
            <a:ext cx="1917700" cy="1917700"/>
          </a:xfrm>
        </p:spPr>
      </p:pic>
      <p:sp>
        <p:nvSpPr>
          <p:cNvPr id="22540" name="TextBox 3"/>
          <p:cNvSpPr txBox="1">
            <a:spLocks noChangeArrowheads="1"/>
          </p:cNvSpPr>
          <p:nvPr/>
        </p:nvSpPr>
        <p:spPr bwMode="auto">
          <a:xfrm>
            <a:off x="7000875" y="3551238"/>
            <a:ext cx="733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Tw Cen MT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Tw Cen MT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Tw Cen MT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Phone</a:t>
            </a:r>
          </a:p>
        </p:txBody>
      </p:sp>
      <p:pic>
        <p:nvPicPr>
          <p:cNvPr id="22541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850" y="865188"/>
            <a:ext cx="2119313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12725"/>
            <a:ext cx="10363200" cy="87153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rPr>
              <a:t>Main Architecture</a:t>
            </a:r>
            <a:endParaRPr lang="en-US" dirty="0">
              <a:solidFill>
                <a:schemeClr val="tx2"/>
              </a:solidFill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3554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1230313"/>
            <a:ext cx="1177925" cy="1176337"/>
          </a:xfrm>
        </p:spPr>
      </p:pic>
      <p:pic>
        <p:nvPicPr>
          <p:cNvPr id="23555" name="Picture 11" descr="C:\Users\HL\Downloads\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295400"/>
            <a:ext cx="1643063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stCxn id="23554" idx="3"/>
            <a:endCxn id="23557" idx="1"/>
          </p:cNvCxnSpPr>
          <p:nvPr/>
        </p:nvCxnSpPr>
        <p:spPr>
          <a:xfrm flipV="1">
            <a:off x="3155950" y="1803400"/>
            <a:ext cx="2924175" cy="158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7" name="Picture 15" descr="C:\Users\HL\Downloads\in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5" y="1198563"/>
            <a:ext cx="995363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7342188" y="1855788"/>
            <a:ext cx="17399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9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138" y="992188"/>
            <a:ext cx="1998662" cy="165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18" descr="C:\Users\HL\Downloads\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100" y="4610100"/>
            <a:ext cx="1643063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100" y="4610100"/>
            <a:ext cx="889000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2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4678363"/>
            <a:ext cx="13747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Straight Arrow Connector 27"/>
          <p:cNvCxnSpPr>
            <a:stCxn id="23559" idx="2"/>
          </p:cNvCxnSpPr>
          <p:nvPr/>
        </p:nvCxnSpPr>
        <p:spPr>
          <a:xfrm>
            <a:off x="10101263" y="2644775"/>
            <a:ext cx="0" cy="1965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4" name="TextBox 36"/>
          <p:cNvSpPr txBox="1">
            <a:spLocks noChangeArrowheads="1"/>
          </p:cNvSpPr>
          <p:nvPr/>
        </p:nvSpPr>
        <p:spPr bwMode="auto">
          <a:xfrm>
            <a:off x="2994025" y="1295400"/>
            <a:ext cx="3165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Tw Cen MT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Tw Cen MT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Tw Cen MT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group3story.hopto.org</a:t>
            </a:r>
            <a:endParaRPr lang="en-US" altLang="en-US"/>
          </a:p>
        </p:txBody>
      </p:sp>
      <p:sp>
        <p:nvSpPr>
          <p:cNvPr id="23565" name="TextBox 40"/>
          <p:cNvSpPr txBox="1">
            <a:spLocks noChangeArrowheads="1"/>
          </p:cNvSpPr>
          <p:nvPr/>
        </p:nvSpPr>
        <p:spPr bwMode="auto">
          <a:xfrm>
            <a:off x="3506788" y="1946275"/>
            <a:ext cx="1501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Tw Cen MT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Tw Cen MT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Tw Cen MT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400" dirty="0"/>
              <a:t>Port: </a:t>
            </a:r>
            <a:r>
              <a:rPr lang="en-US" altLang="en-US" sz="2400" dirty="0" smtClean="0"/>
              <a:t>4000</a:t>
            </a:r>
            <a:endParaRPr lang="en-US" altLang="en-US" sz="2400" dirty="0"/>
          </a:p>
        </p:txBody>
      </p:sp>
      <p:cxnSp>
        <p:nvCxnSpPr>
          <p:cNvPr id="44" name="Straight Arrow Connector 43"/>
          <p:cNvCxnSpPr>
            <a:endCxn id="23561" idx="0"/>
          </p:cNvCxnSpPr>
          <p:nvPr/>
        </p:nvCxnSpPr>
        <p:spPr>
          <a:xfrm>
            <a:off x="8086725" y="4070350"/>
            <a:ext cx="1158875" cy="539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897188" y="5265738"/>
            <a:ext cx="243046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8" name="TextBox 50"/>
          <p:cNvSpPr txBox="1">
            <a:spLocks noChangeArrowheads="1"/>
          </p:cNvSpPr>
          <p:nvPr/>
        </p:nvSpPr>
        <p:spPr bwMode="auto">
          <a:xfrm>
            <a:off x="10106025" y="2862263"/>
            <a:ext cx="19939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Tw Cen MT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Tw Cen MT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Tw Cen MT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dirty="0"/>
              <a:t>Under Group3 </a:t>
            </a:r>
            <a:r>
              <a:rPr lang="en-US" altLang="en-US" dirty="0" err="1"/>
              <a:t>WiFi</a:t>
            </a:r>
            <a:endParaRPr lang="en-US" altLang="en-US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dirty="0"/>
              <a:t>Port Forwarding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dirty="0"/>
              <a:t>to </a:t>
            </a:r>
            <a:r>
              <a:rPr lang="en-IN" altLang="en-US" dirty="0"/>
              <a:t>Server’s Static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IN" altLang="en-US" dirty="0"/>
              <a:t>Address</a:t>
            </a:r>
            <a:r>
              <a:rPr lang="en-US" altLang="en-US" dirty="0"/>
              <a:t>: </a:t>
            </a:r>
            <a:r>
              <a:rPr lang="en-US" altLang="en-US" dirty="0" smtClean="0"/>
              <a:t>4000</a:t>
            </a:r>
            <a:endParaRPr lang="en-US" alt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6761163" y="5240338"/>
            <a:ext cx="1963737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70" name="TextBox 58"/>
          <p:cNvSpPr txBox="1">
            <a:spLocks noChangeArrowheads="1"/>
          </p:cNvSpPr>
          <p:nvPr/>
        </p:nvSpPr>
        <p:spPr bwMode="auto">
          <a:xfrm>
            <a:off x="3086100" y="4373563"/>
            <a:ext cx="2049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Tw Cen MT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Tw Cen MT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Tw Cen MT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Bidirectional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Data Exchange</a:t>
            </a:r>
          </a:p>
        </p:txBody>
      </p:sp>
      <p:sp>
        <p:nvSpPr>
          <p:cNvPr id="23571" name="TextBox 59"/>
          <p:cNvSpPr txBox="1">
            <a:spLocks noChangeArrowheads="1"/>
          </p:cNvSpPr>
          <p:nvPr/>
        </p:nvSpPr>
        <p:spPr bwMode="auto">
          <a:xfrm>
            <a:off x="438150" y="2727325"/>
            <a:ext cx="3001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Tw Cen MT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Tw Cen MT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Tw Cen MT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Client: Laptop &amp; Phone</a:t>
            </a:r>
          </a:p>
        </p:txBody>
      </p:sp>
      <p:sp>
        <p:nvSpPr>
          <p:cNvPr id="23572" name="TextBox 61"/>
          <p:cNvSpPr txBox="1">
            <a:spLocks noChangeArrowheads="1"/>
          </p:cNvSpPr>
          <p:nvPr/>
        </p:nvSpPr>
        <p:spPr bwMode="auto">
          <a:xfrm>
            <a:off x="8724900" y="5849938"/>
            <a:ext cx="2606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Tw Cen MT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Tw Cen MT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Tw Cen MT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Tw Cen MT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Server: Pi &amp; Laptop</a:t>
            </a:r>
          </a:p>
        </p:txBody>
      </p:sp>
      <p:pic>
        <p:nvPicPr>
          <p:cNvPr id="23573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63" y="4219575"/>
            <a:ext cx="1508125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74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0" y="2717800"/>
            <a:ext cx="1981200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19125"/>
            <a:ext cx="10363200" cy="5810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KNN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88" y="1200150"/>
            <a:ext cx="5922261" cy="3143250"/>
          </a:xfrm>
        </p:spPr>
      </p:pic>
      <p:sp>
        <p:nvSpPr>
          <p:cNvPr id="5" name="TextBox 4"/>
          <p:cNvSpPr txBox="1"/>
          <p:nvPr/>
        </p:nvSpPr>
        <p:spPr>
          <a:xfrm>
            <a:off x="6721512" y="1300163"/>
            <a:ext cx="45560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We divided the 4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floor into 50 classes which match the requirement of finding </a:t>
            </a:r>
            <a:r>
              <a:rPr lang="en-US" sz="2400" dirty="0"/>
              <a:t>position of static device to within </a:t>
            </a:r>
            <a:r>
              <a:rPr lang="en-US" sz="2400" dirty="0" smtClean="0"/>
              <a:t>approximately 1m .  And we measured 5 nodes in each class.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511115"/>
              </p:ext>
            </p:extLst>
          </p:nvPr>
        </p:nvGraphicFramePr>
        <p:xfrm>
          <a:off x="2032000" y="4714646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Beacon1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Beacon2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Beacon3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Beacon4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76(</a:t>
                      </a:r>
                      <a:r>
                        <a:rPr lang="en-US" dirty="0" err="1" smtClean="0"/>
                        <a:t>dBi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8713" y="1143000"/>
            <a:ext cx="94154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Collection</a:t>
            </a:r>
            <a:r>
              <a:rPr lang="pt-BR" sz="2400" dirty="0" smtClean="0"/>
              <a:t>:</a:t>
            </a:r>
          </a:p>
          <a:p>
            <a:r>
              <a:rPr lang="pt-BR" sz="2400" dirty="0"/>
              <a:t>[41,68,68,74],[40,67,67,75],[40,67,69,75],[40,67,68,74],[39,71,70,78],[49,83,74,84],[48,84,77,80],[46,84,75,86],[43,82,70,81],[</a:t>
            </a:r>
            <a:r>
              <a:rPr lang="pt-BR" sz="2400" dirty="0" smtClean="0"/>
              <a:t>51,80,70,81],[...],[...],[...],[...],[...],............]</a:t>
            </a:r>
            <a:endParaRPr lang="en-US" sz="2400" dirty="0" smtClean="0"/>
          </a:p>
          <a:p>
            <a:r>
              <a:rPr lang="en-US" dirty="0" smtClean="0"/>
              <a:t>     </a:t>
            </a:r>
          </a:p>
          <a:p>
            <a:endParaRPr lang="en-US" dirty="0"/>
          </a:p>
          <a:p>
            <a:r>
              <a:rPr lang="en-US" sz="2400" dirty="0"/>
              <a:t>predictions :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[ </a:t>
            </a:r>
            <a:r>
              <a:rPr lang="en-US" sz="2400" dirty="0"/>
              <a:t>1, 1, 1, 1, 1, 2, 2, 2, 2, 2, 3, 3, 3, 3, 3</a:t>
            </a:r>
            <a:r>
              <a:rPr lang="en-US" sz="2400" dirty="0" smtClean="0"/>
              <a:t>,</a:t>
            </a:r>
            <a:r>
              <a:rPr lang="mr-IN" sz="2400" dirty="0" smtClean="0"/>
              <a:t>…………</a:t>
            </a:r>
            <a:r>
              <a:rPr lang="en-US" sz="2400" dirty="0" smtClean="0"/>
              <a:t>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461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7" y="1114425"/>
            <a:ext cx="6480878" cy="4672013"/>
          </a:xfrm>
        </p:spPr>
      </p:pic>
      <p:sp>
        <p:nvSpPr>
          <p:cNvPr id="6" name="TextBox 5"/>
          <p:cNvSpPr txBox="1"/>
          <p:nvPr/>
        </p:nvSpPr>
        <p:spPr>
          <a:xfrm>
            <a:off x="7159705" y="1371600"/>
            <a:ext cx="39845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50 classes are </a:t>
            </a:r>
            <a:r>
              <a:rPr lang="en-US" sz="2400" dirty="0" err="1" smtClean="0"/>
              <a:t>categorised</a:t>
            </a:r>
            <a:r>
              <a:rPr lang="en-US" sz="2400" dirty="0" smtClean="0"/>
              <a:t> by the black tile.  And locate them in clockwise direction.</a:t>
            </a:r>
          </a:p>
          <a:p>
            <a:endParaRPr lang="en-US" sz="2400" dirty="0"/>
          </a:p>
          <a:p>
            <a:r>
              <a:rPr lang="en-US" sz="2400" dirty="0" smtClean="0"/>
              <a:t>    Calculate the distances between points and convert them into coordinates in HTML.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898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983" y="276225"/>
            <a:ext cx="10363200" cy="5095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HTML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2" y="785813"/>
            <a:ext cx="8919021" cy="58051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2938</TotalTime>
  <Words>316</Words>
  <Application>Microsoft Macintosh PowerPoint</Application>
  <PresentationFormat>Widescreen</PresentationFormat>
  <Paragraphs>112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Calibri Light</vt:lpstr>
      <vt:lpstr>Mangal</vt:lpstr>
      <vt:lpstr>Tw Cen MT</vt:lpstr>
      <vt:lpstr>宋体</vt:lpstr>
      <vt:lpstr>Arial</vt:lpstr>
      <vt:lpstr>Droplet</vt:lpstr>
      <vt:lpstr>CHALLENGE 6    Find the Device   </vt:lpstr>
      <vt:lpstr>PowerPoint Presentation</vt:lpstr>
      <vt:lpstr>PowerPoint Presentation</vt:lpstr>
      <vt:lpstr>PowerPoint Presentation</vt:lpstr>
      <vt:lpstr>Main Architecture</vt:lpstr>
      <vt:lpstr>KNN</vt:lpstr>
      <vt:lpstr>PowerPoint Presentation</vt:lpstr>
      <vt:lpstr>PowerPoint Presentation</vt:lpstr>
      <vt:lpstr>HTML</vt:lpstr>
      <vt:lpstr>IOS Application</vt:lpstr>
      <vt:lpstr>PowerPoint Presentation</vt:lpstr>
      <vt:lpstr>Design Details</vt:lpstr>
      <vt:lpstr>Design Details</vt:lpstr>
      <vt:lpstr>Challenge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 1   Wireless temperature sensor NETWORK</dc:title>
  <dc:creator>Microsoft Office User</dc:creator>
  <cp:lastModifiedBy>Microsoft Office User</cp:lastModifiedBy>
  <cp:revision>86</cp:revision>
  <dcterms:created xsi:type="dcterms:W3CDTF">2016-09-19T17:48:00Z</dcterms:created>
  <dcterms:modified xsi:type="dcterms:W3CDTF">2016-11-11T05:05:52Z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1033-10.1.0.5507</vt:lpwstr>
  </property>
</Properties>
</file>